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0" r:id="rId2"/>
    <p:sldId id="257" r:id="rId3"/>
    <p:sldId id="258" r:id="rId4"/>
    <p:sldId id="256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i Goldring" initials="MG" lastIdx="1" clrIdx="0">
    <p:extLst>
      <p:ext uri="{19B8F6BF-5375-455C-9EA6-DF929625EA0E}">
        <p15:presenceInfo xmlns:p15="http://schemas.microsoft.com/office/powerpoint/2012/main" userId="dffb2a85885e7b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A7B6FF-8C7B-4B8F-8FD4-B28DAA204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F41A4F8-D7A5-42C6-A0C9-BEEF414BD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52A1C19-FEA5-4B1B-A778-CE653048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E74C93-829C-4811-835D-06D9811D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64E88A3-D77B-43F0-A481-E5C3108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647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268AF8-A78B-489B-B0BC-DBE1EF4B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48CA22F-7117-48DC-948D-63892498D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DF6F767-39F1-4A04-95FB-149FF3A0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3A70ED-E117-45E7-A8CD-04C72139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39D7C91-292D-4440-A1EA-884E4AE2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793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F6FBDC9-99F8-4648-8F7B-847E78237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6A05A5D-89AD-4753-90C3-3411291DB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A87CE02-38FC-434D-B2DB-D7B1C7D5B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03FDDB-140F-41C3-9A37-6CE0F367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B770F8-484A-45AD-8032-F55FCC13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68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CFA36C-8E02-4D8A-94FD-8200B03C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6537A2-E834-4FE5-B9AE-3E455D119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CEF8178-7E99-40B0-9C0D-B7C20218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22AF8A4-6D5C-4F08-9341-AE88F157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BEEAAFB-766B-4258-9426-0279D7F4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485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E16D9-F312-48F3-85F0-CD10B280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3C613FD-317D-4E44-8714-2A24B24B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D718F58-2672-4860-A545-3C850EB9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35A13F5-84B6-47EA-92F0-DFCAAA16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B92647-FDF0-4E74-A25C-6768D584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423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B65B31-DFC8-4CFC-8F28-6D5662A5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9A956B5-F0E8-47BD-A7C1-DB88C952E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A1FFDF4-DED5-49B2-BEF4-A36DE59DA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C7A6A08-206C-43AC-86A3-9F8F7763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7F5FBB-7D14-47AC-AB40-BC1C5B89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12A531A-A91E-46CE-8E43-B8552B3F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226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D21D2D9-A3C0-44FB-A3A8-774F0140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4C4C62C-5973-4A07-8021-402778389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82D6742-1427-49FD-8141-DFDBE39A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A87A751-CE63-465D-B75C-EA738A601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79739744-26C7-4C51-A954-46D5C8C7B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F537CC6-2AE4-4EE1-8F76-E6E4A6E4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1D2FDF4A-F441-4594-B91D-A1298372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C27A2AD-8208-486F-8BBF-4E1A6B5B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627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61B3F9-D404-457A-BE19-F2398EE2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F0E596B-226A-4595-9F00-AE801C4D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DD1975C-D869-4D99-9B1A-18073A84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266B1D1-EF07-4E44-B82C-5D01AA85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381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CBF8508-2547-4A35-BA23-6359E259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2002036-94D3-47EC-AC8A-14ED770A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4C1D51E-FDCA-4B56-85E2-AD774EAF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719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747FDC-7BCD-4ADC-9BDC-78880261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96972EA-6451-4046-B307-7D16922F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40C6CF-E837-4F34-B54C-F27E667F4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A233E76-411A-45AE-934F-E399E6CF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BD3596D-F898-4F0F-9785-4ADDE940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244A14-E11F-436C-9838-EA3A1821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507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1C807D-24AF-4A94-8BDD-46FA46C0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15125115-14FF-4908-8713-859B484C2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F63BFA2-DE11-4ECB-BE29-EDFD6EB4B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A40F28B-BB34-4676-BF62-20B617EA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78EA50C-1C17-4051-A297-AAF17EE7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B6C1CED-A463-4FC6-922A-04C7233D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254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E082B26-75F2-4ADC-B570-109DFA07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04C4C9-632F-4022-A956-50E2BD845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849E7C-6F27-4960-AB91-727B5503A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FDE9-42DF-4F92-957B-49119A38603E}" type="datetimeFigureOut">
              <a:rPr lang="he-IL" smtClean="0"/>
              <a:t>כ"ד/אלול/תשפ"א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D23EEB-E303-4DC7-8970-6699069B8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FB4644D-6315-49B0-BE82-0A168A56B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F4092-5CA8-4434-9456-AED77C3550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53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opencv.org/4.1.2/d4/d86/group__imgproc__filt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3BFF4EA-5E22-44DB-85E7-478AE78A47EC}"/>
              </a:ext>
            </a:extLst>
          </p:cNvPr>
          <p:cNvSpPr txBox="1"/>
          <p:nvPr/>
        </p:nvSpPr>
        <p:spPr>
          <a:xfrm>
            <a:off x="3235408" y="1321463"/>
            <a:ext cx="5721184" cy="32162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1500" b="1" dirty="0">
                <a:solidFill>
                  <a:schemeClr val="accent6"/>
                </a:solidFill>
                <a:latin typeface="Yu Mincho Demibold" panose="020B0400000000000000" pitchFamily="18" charset="-128"/>
                <a:ea typeface="Yu Mincho Demibold" panose="020B0400000000000000" pitchFamily="18" charset="-128"/>
              </a:rPr>
              <a:t>open cv</a:t>
            </a:r>
          </a:p>
          <a:p>
            <a:pPr algn="ctr" rtl="0"/>
            <a:r>
              <a:rPr lang="en-US" sz="8800" b="1" dirty="0">
                <a:solidFill>
                  <a:schemeClr val="accent6"/>
                </a:solidFill>
                <a:latin typeface="Yu Mincho Demibold" panose="020B0400000000000000" pitchFamily="18" charset="-128"/>
                <a:ea typeface="Yu Mincho Demibold" panose="020B0400000000000000" pitchFamily="18" charset="-128"/>
              </a:rPr>
              <a:t>C++</a:t>
            </a:r>
            <a:endParaRPr lang="he-IL" sz="8800" b="1" dirty="0">
              <a:solidFill>
                <a:schemeClr val="accent6"/>
              </a:solidFill>
              <a:latin typeface="Yu Mincho Demibold" panose="020B0400000000000000" pitchFamily="18" charset="-128"/>
              <a:ea typeface="Yu Mincho Demibold" panose="020B0400000000000000" pitchFamily="18" charset="-128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CC46A6B-65C6-46AB-ACB9-9B7443C30767}"/>
              </a:ext>
            </a:extLst>
          </p:cNvPr>
          <p:cNvSpPr txBox="1"/>
          <p:nvPr/>
        </p:nvSpPr>
        <p:spPr>
          <a:xfrm>
            <a:off x="1519310" y="5683347"/>
            <a:ext cx="54160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>
                <a:solidFill>
                  <a:schemeClr val="accent6"/>
                </a:solidFill>
              </a:rPr>
              <a:t>Miri, </a:t>
            </a:r>
            <a:r>
              <a:rPr lang="en-US" sz="2400" dirty="0" err="1">
                <a:solidFill>
                  <a:schemeClr val="accent6"/>
                </a:solidFill>
              </a:rPr>
              <a:t>Hodaya</a:t>
            </a:r>
            <a:r>
              <a:rPr lang="en-US" sz="2400" dirty="0">
                <a:solidFill>
                  <a:schemeClr val="accent6"/>
                </a:solidFill>
              </a:rPr>
              <a:t>, Ateret</a:t>
            </a:r>
            <a:endParaRPr lang="he-IL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4E61E49-0624-4236-A7D1-19A1A96B66A4}"/>
              </a:ext>
            </a:extLst>
          </p:cNvPr>
          <p:cNvSpPr txBox="1"/>
          <p:nvPr/>
        </p:nvSpPr>
        <p:spPr>
          <a:xfrm>
            <a:off x="3822370" y="865560"/>
            <a:ext cx="53177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Detect corners using the Harris-Stephens method.</a:t>
            </a:r>
            <a:endParaRPr lang="he-IL" dirty="0">
              <a:solidFill>
                <a:srgbClr val="000000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C80ED5C-C317-4E5D-8BF0-6BEF8FDB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2" y="1347570"/>
            <a:ext cx="3916117" cy="228123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BC81385-48A6-4585-A234-56413E7E1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27573" r="41856" b="23883"/>
          <a:stretch/>
        </p:blipFill>
        <p:spPr>
          <a:xfrm>
            <a:off x="6411571" y="1332184"/>
            <a:ext cx="3916117" cy="2289234"/>
          </a:xfrm>
          <a:prstGeom prst="rect">
            <a:avLst/>
          </a:prstGeom>
        </p:spPr>
      </p:pic>
      <p:graphicFrame>
        <p:nvGraphicFramePr>
          <p:cNvPr id="19" name="טבלה 18">
            <a:extLst>
              <a:ext uri="{FF2B5EF4-FFF2-40B4-BE49-F238E27FC236}">
                <a16:creationId xmlns:a16="http://schemas.microsoft.com/office/drawing/2014/main" id="{AB58A5A3-8161-4D26-99DF-930CA5EB2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99794"/>
              </p:ext>
            </p:extLst>
          </p:nvPr>
        </p:nvGraphicFramePr>
        <p:xfrm>
          <a:off x="2597087" y="4587612"/>
          <a:ext cx="8011728" cy="1818698"/>
        </p:xfrm>
        <a:graphic>
          <a:graphicData uri="http://schemas.openxmlformats.org/drawingml/2006/table">
            <a:tbl>
              <a:tblPr/>
              <a:tblGrid>
                <a:gridCol w="1501719">
                  <a:extLst>
                    <a:ext uri="{9D8B030D-6E8A-4147-A177-3AD203B41FA5}">
                      <a16:colId xmlns:a16="http://schemas.microsoft.com/office/drawing/2014/main" val="1183387009"/>
                    </a:ext>
                  </a:extLst>
                </a:gridCol>
                <a:gridCol w="6510009">
                  <a:extLst>
                    <a:ext uri="{9D8B030D-6E8A-4147-A177-3AD203B41FA5}">
                      <a16:colId xmlns:a16="http://schemas.microsoft.com/office/drawing/2014/main" val="4104413601"/>
                    </a:ext>
                  </a:extLst>
                </a:gridCol>
              </a:tblGrid>
              <a:tr h="268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>
                          <a:solidFill>
                            <a:srgbClr val="602020"/>
                          </a:solidFill>
                          <a:effectLst/>
                        </a:rPr>
                        <a:t>src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Input single-channel 8-bit or floating-point image.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972960"/>
                  </a:ext>
                </a:extLst>
              </a:tr>
              <a:tr h="44709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>
                          <a:solidFill>
                            <a:srgbClr val="602020"/>
                          </a:solidFill>
                          <a:effectLst/>
                        </a:rPr>
                        <a:t>dst</a:t>
                      </a:r>
                      <a:endParaRPr lang="en-US" sz="1200" b="1" dirty="0">
                        <a:solidFill>
                          <a:srgbClr val="60202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Image to store the Harris detector responses. It has the type CV_32FC1 and the same size as </a:t>
                      </a:r>
                      <a:r>
                        <a:rPr lang="en-US" sz="1200" dirty="0" err="1"/>
                        <a:t>src</a:t>
                      </a:r>
                      <a:r>
                        <a:rPr lang="en-US" sz="1200" dirty="0"/>
                        <a:t> 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26796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>
                          <a:solidFill>
                            <a:srgbClr val="602020"/>
                          </a:solidFill>
                          <a:effectLst/>
                        </a:rPr>
                        <a:t>blockSize</a:t>
                      </a:r>
                      <a:endParaRPr lang="en-US" sz="1200" b="1" dirty="0">
                        <a:solidFill>
                          <a:srgbClr val="60202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Neighborhood size.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776191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>
                          <a:solidFill>
                            <a:srgbClr val="602020"/>
                          </a:solidFill>
                          <a:effectLst/>
                        </a:rPr>
                        <a:t>ksize</a:t>
                      </a:r>
                      <a:endParaRPr lang="en-US" sz="1200" b="1" dirty="0">
                        <a:solidFill>
                          <a:srgbClr val="60202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Aperture parameter for the Sobel operator.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140796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solidFill>
                            <a:srgbClr val="602020"/>
                          </a:solidFill>
                          <a:effectLst/>
                        </a:rPr>
                        <a:t>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Harris detector free parameter. See the formula above.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86056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err="1">
                          <a:solidFill>
                            <a:srgbClr val="602020"/>
                          </a:solidFill>
                          <a:effectLst/>
                        </a:rPr>
                        <a:t>borderType</a:t>
                      </a:r>
                      <a:endParaRPr lang="en-US" sz="1200" b="1" dirty="0">
                        <a:solidFill>
                          <a:srgbClr val="602020"/>
                        </a:solidFill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Pixel extrapolation method.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097769"/>
                  </a:ext>
                </a:extLst>
              </a:tr>
            </a:tbl>
          </a:graphicData>
        </a:graphic>
      </p:graphicFrame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BF73ABA-393A-4D20-BD99-246FDC7ADDD5}"/>
              </a:ext>
            </a:extLst>
          </p:cNvPr>
          <p:cNvSpPr txBox="1"/>
          <p:nvPr/>
        </p:nvSpPr>
        <p:spPr>
          <a:xfrm>
            <a:off x="2597087" y="4110813"/>
            <a:ext cx="699782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0" i="0" dirty="0" err="1">
                <a:solidFill>
                  <a:srgbClr val="253555"/>
                </a:solidFill>
                <a:effectLst/>
                <a:latin typeface="Helvetica" panose="020B0604020202020204" pitchFamily="34" charset="0"/>
              </a:rPr>
              <a:t>cornerHarris</a:t>
            </a:r>
            <a:r>
              <a:rPr lang="en-US" b="0" i="0" dirty="0">
                <a:solidFill>
                  <a:srgbClr val="253555"/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Typewriter"/>
              </a:rPr>
              <a:t>dst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x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,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)=det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M^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x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,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)−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⋅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Size2"/>
              </a:rPr>
              <a:t>(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tr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M^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(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x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,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th-italic"/>
              </a:rPr>
              <a:t>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)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Size2"/>
              </a:rPr>
              <a:t>)^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MathJax_Main"/>
              </a:rPr>
              <a:t>2</a:t>
            </a:r>
            <a:br>
              <a:rPr lang="es-ES" dirty="0"/>
            </a:br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852BC3EF-792F-4E4D-A99F-C5ECF0D5B3E9}"/>
              </a:ext>
            </a:extLst>
          </p:cNvPr>
          <p:cNvSpPr txBox="1"/>
          <p:nvPr/>
        </p:nvSpPr>
        <p:spPr>
          <a:xfrm>
            <a:off x="5062675" y="490961"/>
            <a:ext cx="308055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1" dirty="0"/>
              <a:t>Harris corner detector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6EB2DB7-C1CA-40FC-BF98-962E63EC9C42}"/>
              </a:ext>
            </a:extLst>
          </p:cNvPr>
          <p:cNvSpPr txBox="1"/>
          <p:nvPr/>
        </p:nvSpPr>
        <p:spPr>
          <a:xfrm>
            <a:off x="3338537" y="3700584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Before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BFEC73D-6E76-467D-9AC3-E88D20A5E2C0}"/>
              </a:ext>
            </a:extLst>
          </p:cNvPr>
          <p:cNvSpPr txBox="1"/>
          <p:nvPr/>
        </p:nvSpPr>
        <p:spPr>
          <a:xfrm>
            <a:off x="8143226" y="3700584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After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523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A920C75-0B57-43FD-9474-5D77FAF60AB6}"/>
              </a:ext>
            </a:extLst>
          </p:cNvPr>
          <p:cNvSpPr txBox="1"/>
          <p:nvPr/>
        </p:nvSpPr>
        <p:spPr>
          <a:xfrm>
            <a:off x="4722920" y="372862"/>
            <a:ext cx="383515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1" dirty="0"/>
              <a:t>Implementing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High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Pass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Filter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7AF19C0-4817-4EDC-B934-8B3705725FDA}"/>
              </a:ext>
            </a:extLst>
          </p:cNvPr>
          <p:cNvSpPr txBox="1"/>
          <p:nvPr/>
        </p:nvSpPr>
        <p:spPr>
          <a:xfrm>
            <a:off x="4580877" y="742194"/>
            <a:ext cx="39771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Implement high pass filter on </a:t>
            </a:r>
            <a:r>
              <a:rPr lang="en-US" dirty="0">
                <a:solidFill>
                  <a:srgbClr val="000000"/>
                </a:solidFill>
              </a:rPr>
              <a:t>an image </a:t>
            </a:r>
            <a:endParaRPr lang="he-IL" dirty="0">
              <a:solidFill>
                <a:srgbClr val="0000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6783C4D-9C52-47B4-AFEE-76242E5D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99" y="1571348"/>
            <a:ext cx="4203918" cy="287636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461C997-C29B-49F2-B38C-A96595E2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8" r="37961" b="22912"/>
          <a:stretch/>
        </p:blipFill>
        <p:spPr>
          <a:xfrm>
            <a:off x="6569475" y="1604413"/>
            <a:ext cx="4279037" cy="288031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7C4D9A2-80F2-484C-843B-23F7BDA52ABF}"/>
              </a:ext>
            </a:extLst>
          </p:cNvPr>
          <p:cNvSpPr txBox="1"/>
          <p:nvPr/>
        </p:nvSpPr>
        <p:spPr>
          <a:xfrm>
            <a:off x="4509855" y="4873841"/>
            <a:ext cx="55840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The kernel used in this image is: </a:t>
            </a:r>
            <a:endParaRPr lang="he-IL" dirty="0"/>
          </a:p>
        </p:txBody>
      </p:sp>
      <p:graphicFrame>
        <p:nvGraphicFramePr>
          <p:cNvPr id="11" name="טבלה 10">
            <a:extLst>
              <a:ext uri="{FF2B5EF4-FFF2-40B4-BE49-F238E27FC236}">
                <a16:creationId xmlns:a16="http://schemas.microsoft.com/office/drawing/2014/main" id="{D85E4C4E-1FDB-4CFE-8077-B4D157FA2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17038"/>
              </p:ext>
            </p:extLst>
          </p:nvPr>
        </p:nvGraphicFramePr>
        <p:xfrm>
          <a:off x="5134483" y="5286652"/>
          <a:ext cx="1923033" cy="1097280"/>
        </p:xfrm>
        <a:graphic>
          <a:graphicData uri="http://schemas.openxmlformats.org/drawingml/2006/table">
            <a:tbl>
              <a:tblPr/>
              <a:tblGrid>
                <a:gridCol w="641011">
                  <a:extLst>
                    <a:ext uri="{9D8B030D-6E8A-4147-A177-3AD203B41FA5}">
                      <a16:colId xmlns:a16="http://schemas.microsoft.com/office/drawing/2014/main" val="4133909475"/>
                    </a:ext>
                  </a:extLst>
                </a:gridCol>
                <a:gridCol w="641011">
                  <a:extLst>
                    <a:ext uri="{9D8B030D-6E8A-4147-A177-3AD203B41FA5}">
                      <a16:colId xmlns:a16="http://schemas.microsoft.com/office/drawing/2014/main" val="3643901368"/>
                    </a:ext>
                  </a:extLst>
                </a:gridCol>
                <a:gridCol w="641011">
                  <a:extLst>
                    <a:ext uri="{9D8B030D-6E8A-4147-A177-3AD203B41FA5}">
                      <a16:colId xmlns:a16="http://schemas.microsoft.com/office/drawing/2014/main" val="1781545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4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8/9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556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-1/9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717459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CCADC065-84FE-4C1E-941D-D7CCA3862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484" y="5603953"/>
            <a:ext cx="32408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he-IL" altLang="he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0FAA2DF-A46B-49C6-9337-70A788001223}"/>
              </a:ext>
            </a:extLst>
          </p:cNvPr>
          <p:cNvSpPr txBox="1"/>
          <p:nvPr/>
        </p:nvSpPr>
        <p:spPr>
          <a:xfrm>
            <a:off x="3185253" y="4526458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Before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1C98C15-05F7-419D-B8D3-51336013C76F}"/>
              </a:ext>
            </a:extLst>
          </p:cNvPr>
          <p:cNvSpPr txBox="1"/>
          <p:nvPr/>
        </p:nvSpPr>
        <p:spPr>
          <a:xfrm>
            <a:off x="8375304" y="4526458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After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028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C7B8EA8-C42B-4184-A6B3-6F6A22AE05A9}"/>
              </a:ext>
            </a:extLst>
          </p:cNvPr>
          <p:cNvSpPr txBox="1"/>
          <p:nvPr/>
        </p:nvSpPr>
        <p:spPr>
          <a:xfrm>
            <a:off x="3238503" y="1026598"/>
            <a:ext cx="585926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Calculates the first, second, third, or mixed image derivatives using an extended Sobel operator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  <a:endParaRPr lang="he-IL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C040AEE-9678-452A-A26F-3EA9745D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27" y="3303938"/>
            <a:ext cx="4607506" cy="2303753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2AD9C05-ACE9-4917-A564-4DD8188CC598}"/>
              </a:ext>
            </a:extLst>
          </p:cNvPr>
          <p:cNvSpPr txBox="1"/>
          <p:nvPr/>
        </p:nvSpPr>
        <p:spPr>
          <a:xfrm>
            <a:off x="3045147" y="5657393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Before</a:t>
            </a: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3A0493D-4876-4B6E-95F5-98F6A1FC9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5" r="679"/>
          <a:stretch/>
        </p:blipFill>
        <p:spPr>
          <a:xfrm>
            <a:off x="6870496" y="3341866"/>
            <a:ext cx="4215051" cy="2303754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DA1D21E-1903-4A9C-8D19-144DCC0BCF67}"/>
              </a:ext>
            </a:extLst>
          </p:cNvPr>
          <p:cNvSpPr txBox="1"/>
          <p:nvPr/>
        </p:nvSpPr>
        <p:spPr>
          <a:xfrm>
            <a:off x="8693833" y="5658674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After</a:t>
            </a:r>
            <a:endParaRPr lang="he-IL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2A598CB-F203-46BC-9BE7-38FFFE32FDA4}"/>
              </a:ext>
            </a:extLst>
          </p:cNvPr>
          <p:cNvSpPr txBox="1"/>
          <p:nvPr/>
        </p:nvSpPr>
        <p:spPr>
          <a:xfrm>
            <a:off x="3158605" y="1785711"/>
            <a:ext cx="60190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Applies the Sobel Operator and generates as output an image with the detected edges bright on a darker background.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5FCC054-0D34-41E1-B533-63D80A2CD52F}"/>
              </a:ext>
            </a:extLst>
          </p:cNvPr>
          <p:cNvSpPr txBox="1"/>
          <p:nvPr/>
        </p:nvSpPr>
        <p:spPr>
          <a:xfrm>
            <a:off x="5008142" y="475777"/>
            <a:ext cx="299164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1" dirty="0"/>
              <a:t>The Sobel Derivative</a:t>
            </a:r>
            <a:endParaRPr lang="he-IL" sz="2000" b="1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8A1FFE7-0A79-4E4A-9973-07A585023FEF}"/>
              </a:ext>
            </a:extLst>
          </p:cNvPr>
          <p:cNvSpPr txBox="1"/>
          <p:nvPr/>
        </p:nvSpPr>
        <p:spPr>
          <a:xfrm>
            <a:off x="3370555" y="2582753"/>
            <a:ext cx="545088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0" i="0" u="sng" dirty="0">
                <a:effectLst/>
                <a:latin typeface="Slack-Lato"/>
                <a:hlinkClick r:id="rId4"/>
              </a:rPr>
              <a:t>Sobel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src_gray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dst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ddepth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dx,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dy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ksize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scale, delta);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543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C9343BA3-0F5F-496F-B457-DAA256B8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75" y="2602839"/>
            <a:ext cx="4646908" cy="201110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AF758B1-8CE0-45E0-89B1-08C4F25D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93" y="2602838"/>
            <a:ext cx="4641428" cy="20111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5ADFD38-88AC-4C88-B0D9-4DCAA767A4E3}"/>
              </a:ext>
            </a:extLst>
          </p:cNvPr>
          <p:cNvSpPr txBox="1"/>
          <p:nvPr/>
        </p:nvSpPr>
        <p:spPr>
          <a:xfrm>
            <a:off x="3516923" y="433063"/>
            <a:ext cx="4572000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</a:pPr>
            <a:r>
              <a:rPr lang="en-US" sz="2000" b="1" dirty="0"/>
              <a:t>Implementing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Low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Pass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Median</a:t>
            </a:r>
            <a:r>
              <a:rPr lang="en-US" sz="1800" b="1" dirty="0">
                <a:solidFill>
                  <a:srgbClr val="000000"/>
                </a:solidFill>
                <a:effectLst/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dirty="0"/>
              <a:t>Filter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3D2068E-A717-4792-B0C8-0B5C48BA4AA8}"/>
              </a:ext>
            </a:extLst>
          </p:cNvPr>
          <p:cNvSpPr txBox="1"/>
          <p:nvPr/>
        </p:nvSpPr>
        <p:spPr>
          <a:xfrm>
            <a:off x="3516923" y="1204980"/>
            <a:ext cx="5098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dirty="0"/>
              <a:t>removes the noise and blurs the </a:t>
            </a:r>
            <a:r>
              <a:rPr lang="en-US" dirty="0">
                <a:solidFill>
                  <a:srgbClr val="000000"/>
                </a:solidFill>
              </a:rPr>
              <a:t>edges</a:t>
            </a:r>
            <a:endParaRPr lang="he-IL" dirty="0">
              <a:solidFill>
                <a:srgbClr val="000000"/>
              </a:solidFill>
            </a:endParaRPr>
          </a:p>
          <a:p>
            <a:pPr algn="ctr" rtl="1"/>
            <a:r>
              <a:rPr lang="en-US" dirty="0">
                <a:solidFill>
                  <a:srgbClr val="000000"/>
                </a:solidFill>
              </a:rPr>
              <a:t>the Pixel's value get the median value of the </a:t>
            </a:r>
            <a:r>
              <a:rPr lang="en-US" dirty="0"/>
              <a:t>mask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20248F1-29FD-47F8-AF8A-5ED77416115F}"/>
              </a:ext>
            </a:extLst>
          </p:cNvPr>
          <p:cNvSpPr txBox="1"/>
          <p:nvPr/>
        </p:nvSpPr>
        <p:spPr>
          <a:xfrm>
            <a:off x="5562214" y="5365468"/>
            <a:ext cx="2819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Parameters: </a:t>
            </a:r>
          </a:p>
          <a:p>
            <a:pPr algn="l" rtl="0"/>
            <a:r>
              <a:rPr lang="en-US" dirty="0"/>
              <a:t>a - mask size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9D1038-301A-4527-B00D-36EE72DC8586}"/>
              </a:ext>
            </a:extLst>
          </p:cNvPr>
          <p:cNvSpPr txBox="1"/>
          <p:nvPr/>
        </p:nvSpPr>
        <p:spPr>
          <a:xfrm>
            <a:off x="3245074" y="4615944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Before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1BDAAFE-0AC3-4310-9409-E8814845C296}"/>
              </a:ext>
            </a:extLst>
          </p:cNvPr>
          <p:cNvSpPr txBox="1"/>
          <p:nvPr/>
        </p:nvSpPr>
        <p:spPr>
          <a:xfrm>
            <a:off x="8714104" y="4615944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After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334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917A015-D29F-47E5-8220-168CA351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53" y="1937008"/>
            <a:ext cx="3670903" cy="276259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0887B6A-9C56-481F-98E7-937DAE83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5" y="1937008"/>
            <a:ext cx="3638676" cy="276259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D9416BF-4E66-4B0B-86D0-039EE4A62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34" y="5111293"/>
            <a:ext cx="4010025" cy="132397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C6446E2-CE09-4C28-9518-F72278570332}"/>
              </a:ext>
            </a:extLst>
          </p:cNvPr>
          <p:cNvSpPr txBox="1"/>
          <p:nvPr/>
        </p:nvSpPr>
        <p:spPr>
          <a:xfrm>
            <a:off x="4442834" y="509967"/>
            <a:ext cx="3246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Low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2000" b="1" dirty="0"/>
              <a:t>Pass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2000" b="1" dirty="0"/>
              <a:t>Averaging Filter</a:t>
            </a:r>
            <a:endParaRPr lang="he-IL" sz="20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3CE0FCB-AE06-4A12-96CE-01EEFB884812}"/>
              </a:ext>
            </a:extLst>
          </p:cNvPr>
          <p:cNvSpPr txBox="1"/>
          <p:nvPr/>
        </p:nvSpPr>
        <p:spPr>
          <a:xfrm>
            <a:off x="3516923" y="1100377"/>
            <a:ext cx="5098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dirty="0"/>
              <a:t>removes the noise and blurs the </a:t>
            </a:r>
            <a:r>
              <a:rPr lang="en-US" dirty="0">
                <a:solidFill>
                  <a:srgbClr val="000000"/>
                </a:solidFill>
              </a:rPr>
              <a:t>edges</a:t>
            </a:r>
            <a:endParaRPr lang="he-IL" dirty="0">
              <a:solidFill>
                <a:srgbClr val="000000"/>
              </a:solidFill>
            </a:endParaRPr>
          </a:p>
          <a:p>
            <a:pPr algn="ctr" rtl="1"/>
            <a:r>
              <a:rPr lang="en-US" dirty="0">
                <a:solidFill>
                  <a:srgbClr val="000000"/>
                </a:solidFill>
              </a:rPr>
              <a:t>the Pixel's value get the Average value of the mask</a:t>
            </a:r>
            <a:endParaRPr lang="he-IL" dirty="0">
              <a:solidFill>
                <a:srgbClr val="000000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67546EE-BE7A-44AD-BD7E-F7BF37F53AF6}"/>
              </a:ext>
            </a:extLst>
          </p:cNvPr>
          <p:cNvSpPr txBox="1"/>
          <p:nvPr/>
        </p:nvSpPr>
        <p:spPr>
          <a:xfrm>
            <a:off x="3259141" y="4720779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Before</a:t>
            </a:r>
            <a:endParaRPr lang="he-IL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B2CF3C5-0BCD-4509-BE32-DC4D7C485E2F}"/>
              </a:ext>
            </a:extLst>
          </p:cNvPr>
          <p:cNvSpPr txBox="1"/>
          <p:nvPr/>
        </p:nvSpPr>
        <p:spPr>
          <a:xfrm>
            <a:off x="8728171" y="4720779"/>
            <a:ext cx="9676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After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702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שמים, חוץ&#10;&#10;התיאור נוצר באופן אוטומטי">
            <a:extLst>
              <a:ext uri="{FF2B5EF4-FFF2-40B4-BE49-F238E27FC236}">
                <a16:creationId xmlns:a16="http://schemas.microsoft.com/office/drawing/2014/main" id="{8067BBA6-9465-4C53-BB76-285AC11C5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5" r="9934" b="1608"/>
          <a:stretch/>
        </p:blipFill>
        <p:spPr>
          <a:xfrm>
            <a:off x="6845470" y="1194761"/>
            <a:ext cx="4052814" cy="2968867"/>
          </a:xfrm>
          <a:prstGeom prst="rect">
            <a:avLst/>
          </a:prstGeom>
        </p:spPr>
      </p:pic>
      <p:pic>
        <p:nvPicPr>
          <p:cNvPr id="5" name="תמונה 4" descr="תמונה שמכילה טקסט, שמים, חוץ, גבוה&#10;&#10;התיאור נוצר באופן אוטומטי">
            <a:extLst>
              <a:ext uri="{FF2B5EF4-FFF2-40B4-BE49-F238E27FC236}">
                <a16:creationId xmlns:a16="http://schemas.microsoft.com/office/drawing/2014/main" id="{023EC2D5-F631-4580-82A4-BCBDCF331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r="10148"/>
          <a:stretch/>
        </p:blipFill>
        <p:spPr>
          <a:xfrm>
            <a:off x="1418253" y="1216242"/>
            <a:ext cx="3928279" cy="296886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527714B-535D-4DD7-BB5F-8C3B5DFA99AF}"/>
              </a:ext>
            </a:extLst>
          </p:cNvPr>
          <p:cNvSpPr txBox="1"/>
          <p:nvPr/>
        </p:nvSpPr>
        <p:spPr>
          <a:xfrm>
            <a:off x="1773450" y="4185109"/>
            <a:ext cx="339290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My Shi Tomasi corner detection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5F010E1-9F5E-4924-9376-5EAEC5F3832F}"/>
              </a:ext>
            </a:extLst>
          </p:cNvPr>
          <p:cNvSpPr txBox="1"/>
          <p:nvPr/>
        </p:nvSpPr>
        <p:spPr>
          <a:xfrm>
            <a:off x="7677858" y="4163628"/>
            <a:ext cx="33823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My Harris corner detection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86BC2E5-A2AE-45B2-88CB-BE135E2E0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05" t="20571"/>
          <a:stretch/>
        </p:blipFill>
        <p:spPr>
          <a:xfrm>
            <a:off x="4545368" y="4743905"/>
            <a:ext cx="3610284" cy="1945360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15EB392-3B0B-43A3-9734-F30A637DABE1}"/>
              </a:ext>
            </a:extLst>
          </p:cNvPr>
          <p:cNvSpPr txBox="1"/>
          <p:nvPr/>
        </p:nvSpPr>
        <p:spPr>
          <a:xfrm>
            <a:off x="3799927" y="159917"/>
            <a:ext cx="4364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Creating your own corner detection</a:t>
            </a:r>
            <a:endParaRPr lang="he-IL" sz="20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A9DFC13-5AE5-4AC2-9C11-67EB98C5BBF1}"/>
              </a:ext>
            </a:extLst>
          </p:cNvPr>
          <p:cNvSpPr txBox="1"/>
          <p:nvPr/>
        </p:nvSpPr>
        <p:spPr>
          <a:xfrm>
            <a:off x="3382393" y="516260"/>
            <a:ext cx="53391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Implement our own version of the Harris detector as well as the Shi-Tomasi detector</a:t>
            </a:r>
            <a:endParaRPr lang="he-I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6762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290</Words>
  <Application>Microsoft Office PowerPoint</Application>
  <PresentationFormat>מסך רחב</PresentationFormat>
  <Paragraphs>57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9" baseType="lpstr">
      <vt:lpstr>Yu Mincho Demibold</vt:lpstr>
      <vt:lpstr>Arial</vt:lpstr>
      <vt:lpstr>Calibri</vt:lpstr>
      <vt:lpstr>Calibri Light</vt:lpstr>
      <vt:lpstr>Helvetica</vt:lpstr>
      <vt:lpstr>MathJax_Main</vt:lpstr>
      <vt:lpstr>MathJax_Math-italic</vt:lpstr>
      <vt:lpstr>MathJax_Size2</vt:lpstr>
      <vt:lpstr>MathJax_Typewriter</vt:lpstr>
      <vt:lpstr>Roboto Slab</vt:lpstr>
      <vt:lpstr>Slack-Lato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Miri Goldring</dc:creator>
  <cp:lastModifiedBy>הודיה אבייב</cp:lastModifiedBy>
  <cp:revision>5</cp:revision>
  <dcterms:created xsi:type="dcterms:W3CDTF">2021-08-31T08:27:13Z</dcterms:created>
  <dcterms:modified xsi:type="dcterms:W3CDTF">2021-09-01T10:01:31Z</dcterms:modified>
</cp:coreProperties>
</file>